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7559675" cy="10691800"/>
  <p:embeddedFontLst>
    <p:embeddedFont>
      <p:font typeface="Arim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Arimo-bold.fntdata"/><Relationship Id="rId23" Type="http://schemas.openxmlformats.org/officeDocument/2006/relationships/font" Target="fonts/Arim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Arimo-boldItalic.fntdata"/><Relationship Id="rId25" Type="http://schemas.openxmlformats.org/officeDocument/2006/relationships/font" Target="fonts/Arim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70f86ad501_0_5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g70f86ad501_0_5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f86ad501_0_6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70f86ad501_0_6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0f86ad501_0_73: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70f86ad501_0_73: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0f86ad501_0_8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70f86ad501_0_8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0f86ad501_0_9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70f86ad501_0_9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0f86ad501_0_9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g70f86ad501_0_9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0f86ad501_0_104: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70f86ad501_0_104: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0f86ad501_0_11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70f86ad501_0_11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0f86ad501_0_11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70f86ad501_0_11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0f86ad501_0_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g70f86ad501_0_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0f86ad501_0_10: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g70f86ad501_0_10: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0f86ad501_0_16: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g70f86ad501_0_16: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0f86ad501_0_2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g70f86ad501_0_2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0f86ad501_0_29: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70f86ad501_0_29: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0f86ad501_0_42: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g70f86ad501_0_42: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0f86ad501_0_48:notes"/>
          <p:cNvSpPr txBox="1"/>
          <p:nvPr>
            <p:ph idx="1" type="body"/>
          </p:nvPr>
        </p:nvSpPr>
        <p:spPr>
          <a:xfrm>
            <a:off x="755950" y="5078600"/>
            <a:ext cx="6047700" cy="48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g70f86ad501_0_48:notes"/>
          <p:cNvSpPr/>
          <p:nvPr>
            <p:ph idx="2" type="sldImg"/>
          </p:nvPr>
        </p:nvSpPr>
        <p:spPr>
          <a:xfrm>
            <a:off x="1260175" y="801875"/>
            <a:ext cx="5040000" cy="40095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over Content" type="objOverTx">
  <p:cSld name="OBJECT_OVER_TEXT">
    <p:spTree>
      <p:nvGrpSpPr>
        <p:cNvPr id="38" name="Shape 38"/>
        <p:cNvGrpSpPr/>
        <p:nvPr/>
      </p:nvGrpSpPr>
      <p:grpSpPr>
        <a:xfrm>
          <a:off x="0" y="0"/>
          <a:ext cx="0" cy="0"/>
          <a:chOff x="0" y="0"/>
          <a:chExt cx="0" cy="0"/>
        </a:xfrm>
      </p:grpSpPr>
      <p:sp>
        <p:nvSpPr>
          <p:cNvPr id="39" name="Google Shape;39;p1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1"/>
          <p:cNvSpPr txBox="1"/>
          <p:nvPr>
            <p:ph idx="1" type="body"/>
          </p:nvPr>
        </p:nvSpPr>
        <p:spPr>
          <a:xfrm>
            <a:off x="609480" y="160452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11"/>
          <p:cNvSpPr txBox="1"/>
          <p:nvPr>
            <p:ph idx="2"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4 Content" type="fourObj">
  <p:cSld name="FOUR_OBJECTS">
    <p:spTree>
      <p:nvGrpSpPr>
        <p:cNvPr id="42" name="Shape 42"/>
        <p:cNvGrpSpPr/>
        <p:nvPr/>
      </p:nvGrpSpPr>
      <p:grpSpPr>
        <a:xfrm>
          <a:off x="0" y="0"/>
          <a:ext cx="0" cy="0"/>
          <a:chOff x="0" y="0"/>
          <a:chExt cx="0" cy="0"/>
        </a:xfrm>
      </p:grpSpPr>
      <p:sp>
        <p:nvSpPr>
          <p:cNvPr id="43" name="Google Shape;43;p12"/>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2"/>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12"/>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6" name="Google Shape;46;p12"/>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7" name="Google Shape;47;p12"/>
          <p:cNvSpPr txBox="1"/>
          <p:nvPr>
            <p:ph idx="4"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6 Content">
  <p:cSld name="Title, 6 Content">
    <p:spTree>
      <p:nvGrpSpPr>
        <p:cNvPr id="48" name="Shape 48"/>
        <p:cNvGrpSpPr/>
        <p:nvPr/>
      </p:nvGrpSpPr>
      <p:grpSpPr>
        <a:xfrm>
          <a:off x="0" y="0"/>
          <a:ext cx="0" cy="0"/>
          <a:chOff x="0" y="0"/>
          <a:chExt cx="0" cy="0"/>
        </a:xfrm>
      </p:grpSpPr>
      <p:sp>
        <p:nvSpPr>
          <p:cNvPr id="49" name="Google Shape;49;p1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13"/>
          <p:cNvSpPr txBox="1"/>
          <p:nvPr>
            <p:ph idx="1" type="body"/>
          </p:nvPr>
        </p:nvSpPr>
        <p:spPr>
          <a:xfrm>
            <a:off x="60948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3"/>
          <p:cNvSpPr txBox="1"/>
          <p:nvPr>
            <p:ph idx="2" type="body"/>
          </p:nvPr>
        </p:nvSpPr>
        <p:spPr>
          <a:xfrm>
            <a:off x="431964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2" name="Google Shape;52;p13"/>
          <p:cNvSpPr txBox="1"/>
          <p:nvPr>
            <p:ph idx="3" type="body"/>
          </p:nvPr>
        </p:nvSpPr>
        <p:spPr>
          <a:xfrm>
            <a:off x="8029800" y="160452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3" name="Google Shape;53;p13"/>
          <p:cNvSpPr txBox="1"/>
          <p:nvPr>
            <p:ph idx="4" type="body"/>
          </p:nvPr>
        </p:nvSpPr>
        <p:spPr>
          <a:xfrm>
            <a:off x="60948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5" type="body"/>
          </p:nvPr>
        </p:nvSpPr>
        <p:spPr>
          <a:xfrm>
            <a:off x="431964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6" type="body"/>
          </p:nvPr>
        </p:nvSpPr>
        <p:spPr>
          <a:xfrm>
            <a:off x="8029800" y="3682080"/>
            <a:ext cx="35330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x">
  <p:cSld name="TITLE_AND_BODY">
    <p:spTree>
      <p:nvGrpSpPr>
        <p:cNvPr id="9" name="Shape 9"/>
        <p:cNvGrpSpPr/>
        <p:nvPr/>
      </p:nvGrpSpPr>
      <p:grpSpPr>
        <a:xfrm>
          <a:off x="0" y="0"/>
          <a:ext cx="0" cy="0"/>
          <a:chOff x="0" y="0"/>
          <a:chExt cx="0" cy="0"/>
        </a:xfrm>
      </p:grpSpPr>
      <p:sp>
        <p:nvSpPr>
          <p:cNvPr id="10" name="Google Shape;10;p3"/>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 name="Google Shape;11;p3"/>
          <p:cNvSpPr txBox="1"/>
          <p:nvPr>
            <p:ph idx="1" type="subTitle"/>
          </p:nvPr>
        </p:nvSpPr>
        <p:spPr>
          <a:xfrm>
            <a:off x="609480" y="1604520"/>
            <a:ext cx="10972440" cy="39772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type="obj">
  <p:cSld name="OBJECT">
    <p:spTree>
      <p:nvGrpSpPr>
        <p:cNvPr id="12" name="Shape 12"/>
        <p:cNvGrpSpPr/>
        <p:nvPr/>
      </p:nvGrpSpPr>
      <p:grpSpPr>
        <a:xfrm>
          <a:off x="0" y="0"/>
          <a:ext cx="0" cy="0"/>
          <a:chOff x="0" y="0"/>
          <a:chExt cx="0" cy="0"/>
        </a:xfrm>
      </p:grpSpPr>
      <p:sp>
        <p:nvSpPr>
          <p:cNvPr id="13" name="Google Shape;13;p4"/>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4"/>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type="twoObj">
  <p:cSld name="TWO_OBJECTS">
    <p:spTree>
      <p:nvGrpSpPr>
        <p:cNvPr id="15" name="Shape 15"/>
        <p:cNvGrpSpPr/>
        <p:nvPr/>
      </p:nvGrpSpPr>
      <p:grpSpPr>
        <a:xfrm>
          <a:off x="0" y="0"/>
          <a:ext cx="0" cy="0"/>
          <a:chOff x="0" y="0"/>
          <a:chExt cx="0" cy="0"/>
        </a:xfrm>
      </p:grpSpPr>
      <p:sp>
        <p:nvSpPr>
          <p:cNvPr id="16" name="Google Shape;16;p5"/>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5"/>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5"/>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 name="Shape 19"/>
        <p:cNvGrpSpPr/>
        <p:nvPr/>
      </p:nvGrpSpPr>
      <p:grpSpPr>
        <a:xfrm>
          <a:off x="0" y="0"/>
          <a:ext cx="0" cy="0"/>
          <a:chOff x="0" y="0"/>
          <a:chExt cx="0" cy="0"/>
        </a:xfrm>
      </p:grpSpPr>
      <p:sp>
        <p:nvSpPr>
          <p:cNvPr id="20" name="Google Shape;20;p6"/>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type="objOnly">
  <p:cSld name="OBJECT_ONLY">
    <p:spTree>
      <p:nvGrpSpPr>
        <p:cNvPr id="21" name="Shape 21"/>
        <p:cNvGrpSpPr/>
        <p:nvPr/>
      </p:nvGrpSpPr>
      <p:grpSpPr>
        <a:xfrm>
          <a:off x="0" y="0"/>
          <a:ext cx="0" cy="0"/>
          <a:chOff x="0" y="0"/>
          <a:chExt cx="0" cy="0"/>
        </a:xfrm>
      </p:grpSpPr>
      <p:sp>
        <p:nvSpPr>
          <p:cNvPr id="22" name="Google Shape;22;p7"/>
          <p:cNvSpPr txBox="1"/>
          <p:nvPr>
            <p:ph idx="1" type="subTitle"/>
          </p:nvPr>
        </p:nvSpPr>
        <p:spPr>
          <a:xfrm>
            <a:off x="609480" y="273600"/>
            <a:ext cx="10972440" cy="53078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and Content" type="twoObjAndObj">
  <p:cSld name="TWO_OBJECTS_AND_OBJECT">
    <p:spTree>
      <p:nvGrpSpPr>
        <p:cNvPr id="23" name="Shape 23"/>
        <p:cNvGrpSpPr/>
        <p:nvPr/>
      </p:nvGrpSpPr>
      <p:grpSpPr>
        <a:xfrm>
          <a:off x="0" y="0"/>
          <a:ext cx="0" cy="0"/>
          <a:chOff x="0" y="0"/>
          <a:chExt cx="0" cy="0"/>
        </a:xfrm>
      </p:grpSpPr>
      <p:sp>
        <p:nvSpPr>
          <p:cNvPr id="24" name="Google Shape;24;p8"/>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8"/>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6" name="Google Shape;26;p8"/>
          <p:cNvSpPr txBox="1"/>
          <p:nvPr>
            <p:ph idx="2" type="body"/>
          </p:nvPr>
        </p:nvSpPr>
        <p:spPr>
          <a:xfrm>
            <a:off x="623196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7" name="Google Shape;27;p8"/>
          <p:cNvSpPr txBox="1"/>
          <p:nvPr>
            <p:ph idx="3" type="body"/>
          </p:nvPr>
        </p:nvSpPr>
        <p:spPr>
          <a:xfrm>
            <a:off x="60948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Content and 2 Content" type="objAndTwoObj">
  <p:cSld name="OBJECT_AND_TWO_OBJECTS">
    <p:spTree>
      <p:nvGrpSpPr>
        <p:cNvPr id="28" name="Shape 28"/>
        <p:cNvGrpSpPr/>
        <p:nvPr/>
      </p:nvGrpSpPr>
      <p:grpSpPr>
        <a:xfrm>
          <a:off x="0" y="0"/>
          <a:ext cx="0" cy="0"/>
          <a:chOff x="0" y="0"/>
          <a:chExt cx="0" cy="0"/>
        </a:xfrm>
      </p:grpSpPr>
      <p:sp>
        <p:nvSpPr>
          <p:cNvPr id="29" name="Google Shape;29;p9"/>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9"/>
          <p:cNvSpPr txBox="1"/>
          <p:nvPr>
            <p:ph idx="1" type="body"/>
          </p:nvPr>
        </p:nvSpPr>
        <p:spPr>
          <a:xfrm>
            <a:off x="609480" y="1604520"/>
            <a:ext cx="5354280" cy="39772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1" name="Google Shape;31;p9"/>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2" name="Google Shape;32;p9"/>
          <p:cNvSpPr txBox="1"/>
          <p:nvPr>
            <p:ph idx="3" type="body"/>
          </p:nvPr>
        </p:nvSpPr>
        <p:spPr>
          <a:xfrm>
            <a:off x="6231960" y="368208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2 Content over Content" type="twoObjOverTx">
  <p:cSld name="TWO_OBJECTS_OVER_TEXT">
    <p:spTree>
      <p:nvGrpSpPr>
        <p:cNvPr id="33" name="Shape 33"/>
        <p:cNvGrpSpPr/>
        <p:nvPr/>
      </p:nvGrpSpPr>
      <p:grpSpPr>
        <a:xfrm>
          <a:off x="0" y="0"/>
          <a:ext cx="0" cy="0"/>
          <a:chOff x="0" y="0"/>
          <a:chExt cx="0" cy="0"/>
        </a:xfrm>
      </p:grpSpPr>
      <p:sp>
        <p:nvSpPr>
          <p:cNvPr id="34" name="Google Shape;34;p10"/>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
          <p:cNvSpPr txBox="1"/>
          <p:nvPr>
            <p:ph idx="1" type="body"/>
          </p:nvPr>
        </p:nvSpPr>
        <p:spPr>
          <a:xfrm>
            <a:off x="60948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10"/>
          <p:cNvSpPr txBox="1"/>
          <p:nvPr>
            <p:ph idx="2" type="body"/>
          </p:nvPr>
        </p:nvSpPr>
        <p:spPr>
          <a:xfrm>
            <a:off x="6231960" y="1604520"/>
            <a:ext cx="535428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10"/>
          <p:cNvSpPr txBox="1"/>
          <p:nvPr>
            <p:ph idx="3" type="body"/>
          </p:nvPr>
        </p:nvSpPr>
        <p:spPr>
          <a:xfrm>
            <a:off x="609480" y="3682080"/>
            <a:ext cx="10972440" cy="1896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156236" ty="0" sy="156236"/>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09480" y="273600"/>
            <a:ext cx="10972440" cy="114480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609480" y="1604520"/>
            <a:ext cx="10972440" cy="39772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jpg"/><Relationship Id="rId4" Type="http://schemas.openxmlformats.org/officeDocument/2006/relationships/hyperlink" Target="http://scienceblogs.com.br/" TargetMode="External"/><Relationship Id="rId5" Type="http://schemas.openxmlformats.org/officeDocument/2006/relationships/hyperlink" Target="https://www.blogs.unicamp.br/" TargetMode="External"/><Relationship Id="rId6" Type="http://schemas.openxmlformats.org/officeDocument/2006/relationships/hyperlink" Target="http://proec.ufabc.edu.br/divulgaciencia/" TargetMode="External"/><Relationship Id="rId7" Type="http://schemas.openxmlformats.org/officeDocument/2006/relationships/hyperlink" Target="http://proec.ufabc.edu.br/ge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jp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jp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hyperlink" Target="https://www.csicop.org/si/show/why_we_need_to_understand_sci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hyperlink" Target="https://www.cgee.org.br/web/percepcao" TargetMode="External"/><Relationship Id="rId5"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hyperlink" Target="https://www.cgee.org.br/web/percepcao"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hyperlink" Target="https://www.cgee.org.br/web/percepcao" TargetMode="External"/><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jpg"/><Relationship Id="rId4" Type="http://schemas.openxmlformats.org/officeDocument/2006/relationships/hyperlink" Target="http://revistaquestaodeciencia.com.br/questao-de-fato/2019/05/13/vacinas-evolucao-transgenicos-pesquisa-revela-crencas-dos-brasileiros" TargetMode="External"/><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jpg"/><Relationship Id="rId4" Type="http://schemas.openxmlformats.org/officeDocument/2006/relationships/hyperlink" Target="http://www.coc.fiocruz.br/images/PDF/Resumo%20executivo%20survey%20jovens_FINAL.pdf" TargetMode="External"/><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jpg"/><Relationship Id="rId4" Type="http://schemas.openxmlformats.org/officeDocument/2006/relationships/hyperlink" Target="http://www.coc.fiocruz.br/images/PDF/Resumo%20executivo%20survey%20jovens_FINAL.pdf" TargetMode="External"/><Relationship Id="rId5"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jpg"/><Relationship Id="rId4" Type="http://schemas.openxmlformats.org/officeDocument/2006/relationships/hyperlink" Target="https://www.cgee.org.br/web/percepcao" TargetMode="External"/><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59" name="Shape 59"/>
        <p:cNvGrpSpPr/>
        <p:nvPr/>
      </p:nvGrpSpPr>
      <p:grpSpPr>
        <a:xfrm>
          <a:off x="0" y="0"/>
          <a:ext cx="0" cy="0"/>
          <a:chOff x="0" y="0"/>
          <a:chExt cx="0" cy="0"/>
        </a:xfrm>
      </p:grpSpPr>
      <p:sp>
        <p:nvSpPr>
          <p:cNvPr id="60" name="Google Shape;60;p14"/>
          <p:cNvSpPr/>
          <p:nvPr/>
        </p:nvSpPr>
        <p:spPr>
          <a:xfrm>
            <a:off x="838080" y="792000"/>
            <a:ext cx="10514520" cy="4391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MENSURANDO O GRAU DE ATRATIVIDADE DE TEXTOS DE DIVULGAÇÃO CIENTÍFICA USANDO TÉCNICAS DE APRENDIZADO DE MÁQUINA</a:t>
            </a:r>
            <a:endParaRPr b="0" i="0" sz="3000" u="none" cap="none" strike="noStrike">
              <a:latin typeface="Arial"/>
              <a:ea typeface="Arial"/>
              <a:cs typeface="Arial"/>
              <a:sym typeface="Arial"/>
            </a:endParaRPr>
          </a:p>
        </p:txBody>
      </p:sp>
      <p:sp>
        <p:nvSpPr>
          <p:cNvPr id="61" name="Google Shape;61;p14"/>
          <p:cNvSpPr/>
          <p:nvPr/>
        </p:nvSpPr>
        <p:spPr>
          <a:xfrm>
            <a:off x="864000" y="4680000"/>
            <a:ext cx="10367280" cy="107928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Marcelo de Souza Pena</a:t>
            </a:r>
            <a:endParaRPr b="0" i="0" sz="2000" u="none" cap="none" strike="noStrike">
              <a:latin typeface="Arial"/>
              <a:ea typeface="Arial"/>
              <a:cs typeface="Arial"/>
              <a:sym typeface="Arial"/>
            </a:endParaRPr>
          </a:p>
          <a:p>
            <a:pPr indent="0" lvl="0" marL="0" marR="0" rtl="0" algn="r">
              <a:lnSpc>
                <a:spcPct val="100000"/>
              </a:lnSpc>
              <a:spcBef>
                <a:spcPts val="0"/>
              </a:spcBef>
              <a:spcAft>
                <a:spcPts val="0"/>
              </a:spcAft>
              <a:buNone/>
            </a:pPr>
            <a:r>
              <a:rPr b="0" i="0" lang="pt-BR" sz="2000" u="none" cap="none" strike="noStrike">
                <a:solidFill>
                  <a:srgbClr val="000000"/>
                </a:solidFill>
                <a:latin typeface="Arial"/>
                <a:ea typeface="Arial"/>
                <a:cs typeface="Arial"/>
                <a:sym typeface="Arial"/>
              </a:rPr>
              <a:t>Orientador: </a:t>
            </a:r>
            <a:r>
              <a:rPr lang="pt-BR" sz="2000"/>
              <a:t>Prof. Dr. Jesús P. Mena-Chalco</a:t>
            </a:r>
            <a:endParaRPr b="0" i="0" sz="20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13" name="Shape 113"/>
        <p:cNvGrpSpPr/>
        <p:nvPr/>
      </p:nvGrpSpPr>
      <p:grpSpPr>
        <a:xfrm>
          <a:off x="0" y="0"/>
          <a:ext cx="0" cy="0"/>
          <a:chOff x="0" y="0"/>
          <a:chExt cx="0" cy="0"/>
        </a:xfrm>
      </p:grpSpPr>
      <p:sp>
        <p:nvSpPr>
          <p:cNvPr id="114" name="Google Shape;114;p23"/>
          <p:cNvSpPr/>
          <p:nvPr/>
        </p:nvSpPr>
        <p:spPr>
          <a:xfrm>
            <a:off x="838080" y="151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pt-BR" sz="3000">
                <a:uFill>
                  <a:noFill/>
                </a:uFill>
                <a:latin typeface="Calibri"/>
                <a:ea typeface="Calibri"/>
                <a:cs typeface="Calibri"/>
                <a:sym typeface="Calibri"/>
                <a:hlinkClick r:id="rId4"/>
              </a:rPr>
              <a:t>Science Blogs Brasil</a:t>
            </a:r>
            <a:endParaRPr b="1" sz="3000">
              <a:latin typeface="Calibri"/>
              <a:ea typeface="Calibri"/>
              <a:cs typeface="Calibri"/>
              <a:sym typeface="Calibri"/>
            </a:endParaRPr>
          </a:p>
          <a:p>
            <a:pPr indent="0" lvl="0" marL="0" marR="0" rtl="0" algn="ctr">
              <a:spcBef>
                <a:spcPts val="0"/>
              </a:spcBef>
              <a:spcAft>
                <a:spcPts val="0"/>
              </a:spcAft>
              <a:buNone/>
            </a:pPr>
            <a:r>
              <a:t/>
            </a:r>
            <a:endParaRPr b="1" sz="3000">
              <a:solidFill>
                <a:schemeClr val="dk1"/>
              </a:solidFill>
              <a:latin typeface="Calibri"/>
              <a:ea typeface="Calibri"/>
              <a:cs typeface="Calibri"/>
              <a:sym typeface="Calibri"/>
            </a:endParaRPr>
          </a:p>
          <a:p>
            <a:pPr indent="0" lvl="0" marL="0" marR="0" rtl="0" algn="ctr">
              <a:spcBef>
                <a:spcPts val="0"/>
              </a:spcBef>
              <a:spcAft>
                <a:spcPts val="0"/>
              </a:spcAft>
              <a:buNone/>
            </a:pPr>
            <a:r>
              <a:rPr b="1" lang="pt-BR" sz="3000">
                <a:uFill>
                  <a:noFill/>
                </a:uFill>
                <a:latin typeface="Calibri"/>
                <a:ea typeface="Calibri"/>
                <a:cs typeface="Calibri"/>
                <a:sym typeface="Calibri"/>
                <a:hlinkClick r:id="rId5"/>
              </a:rPr>
              <a:t>Blogs Unicamp</a:t>
            </a:r>
            <a:endParaRPr b="1" sz="3000">
              <a:latin typeface="Calibri"/>
              <a:ea typeface="Calibri"/>
              <a:cs typeface="Calibri"/>
              <a:sym typeface="Calibri"/>
            </a:endParaRPr>
          </a:p>
          <a:p>
            <a:pPr indent="0" lvl="0" marL="0" marR="0" rtl="0" algn="ctr">
              <a:spcBef>
                <a:spcPts val="0"/>
              </a:spcBef>
              <a:spcAft>
                <a:spcPts val="0"/>
              </a:spcAft>
              <a:buNone/>
            </a:pPr>
            <a:r>
              <a:t/>
            </a:r>
            <a:endParaRPr b="1" sz="3000">
              <a:solidFill>
                <a:schemeClr val="dk1"/>
              </a:solidFill>
              <a:latin typeface="Calibri"/>
              <a:ea typeface="Calibri"/>
              <a:cs typeface="Calibri"/>
              <a:sym typeface="Calibri"/>
            </a:endParaRPr>
          </a:p>
          <a:p>
            <a:pPr indent="0" lvl="0" marL="0" marR="0" rtl="0" algn="ctr">
              <a:spcBef>
                <a:spcPts val="0"/>
              </a:spcBef>
              <a:spcAft>
                <a:spcPts val="0"/>
              </a:spcAft>
              <a:buNone/>
            </a:pPr>
            <a:r>
              <a:rPr b="1" lang="pt-BR" sz="3000">
                <a:uFill>
                  <a:noFill/>
                </a:uFill>
                <a:latin typeface="Calibri"/>
                <a:ea typeface="Calibri"/>
                <a:cs typeface="Calibri"/>
                <a:sym typeface="Calibri"/>
                <a:hlinkClick r:id="rId6"/>
              </a:rPr>
              <a:t>UFABC Divulga Ciência</a:t>
            </a:r>
            <a:endParaRPr b="1" sz="3000">
              <a:latin typeface="Calibri"/>
              <a:ea typeface="Calibri"/>
              <a:cs typeface="Calibri"/>
              <a:sym typeface="Calibri"/>
            </a:endParaRPr>
          </a:p>
          <a:p>
            <a:pPr indent="0" lvl="0" marL="0" marR="0" rtl="0" algn="ctr">
              <a:spcBef>
                <a:spcPts val="0"/>
              </a:spcBef>
              <a:spcAft>
                <a:spcPts val="0"/>
              </a:spcAft>
              <a:buNone/>
            </a:pPr>
            <a:r>
              <a:t/>
            </a:r>
            <a:endParaRPr b="1" sz="3000">
              <a:solidFill>
                <a:schemeClr val="dk1"/>
              </a:solidFill>
              <a:latin typeface="Calibri"/>
              <a:ea typeface="Calibri"/>
              <a:cs typeface="Calibri"/>
              <a:sym typeface="Calibri"/>
            </a:endParaRPr>
          </a:p>
          <a:p>
            <a:pPr indent="0" lvl="0" marL="0" marR="0" rtl="0" algn="ctr">
              <a:spcBef>
                <a:spcPts val="0"/>
              </a:spcBef>
              <a:spcAft>
                <a:spcPts val="0"/>
              </a:spcAft>
              <a:buNone/>
            </a:pPr>
            <a:r>
              <a:rPr b="1" lang="pt-BR" sz="3000">
                <a:uFill>
                  <a:noFill/>
                </a:uFill>
                <a:latin typeface="Calibri"/>
                <a:ea typeface="Calibri"/>
                <a:cs typeface="Calibri"/>
                <a:sym typeface="Calibri"/>
                <a:hlinkClick r:id="rId7"/>
              </a:rPr>
              <a:t>Guia dos Entusiastas da Ciência</a:t>
            </a:r>
            <a:endParaRPr b="1" sz="30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18" name="Shape 118"/>
        <p:cNvGrpSpPr/>
        <p:nvPr/>
      </p:nvGrpSpPr>
      <p:grpSpPr>
        <a:xfrm>
          <a:off x="0" y="0"/>
          <a:ext cx="0" cy="0"/>
          <a:chOff x="0" y="0"/>
          <a:chExt cx="0" cy="0"/>
        </a:xfrm>
      </p:grpSpPr>
      <p:sp>
        <p:nvSpPr>
          <p:cNvPr id="119" name="Google Shape;119;p24"/>
          <p:cNvSpPr/>
          <p:nvPr/>
        </p:nvSpPr>
        <p:spPr>
          <a:xfrm>
            <a:off x="838080" y="187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pt-BR" sz="3000">
                <a:latin typeface="Calibri"/>
                <a:ea typeface="Calibri"/>
                <a:cs typeface="Calibri"/>
                <a:sym typeface="Calibri"/>
              </a:rPr>
              <a:t>Divulgação científica</a:t>
            </a:r>
            <a:endParaRPr sz="3000" strike="noStrike">
              <a:solidFill>
                <a:srgbClr val="222222"/>
              </a:solidFill>
              <a:latin typeface="Arimo"/>
              <a:ea typeface="Arimo"/>
              <a:cs typeface="Arimo"/>
              <a:sym typeface="Arimo"/>
            </a:endParaRPr>
          </a:p>
          <a:p>
            <a:pPr indent="0" lvl="0" marL="0" marR="0" rtl="0" algn="l">
              <a:spcBef>
                <a:spcPts val="0"/>
              </a:spcBef>
              <a:spcAft>
                <a:spcPts val="0"/>
              </a:spcAft>
              <a:buNone/>
            </a:pPr>
            <a:r>
              <a:t/>
            </a:r>
            <a:endParaRPr sz="3000" strike="noStrike">
              <a:solidFill>
                <a:srgbClr val="222222"/>
              </a:solidFill>
              <a:latin typeface="Arimo"/>
              <a:ea typeface="Arimo"/>
              <a:cs typeface="Arimo"/>
              <a:sym typeface="Arimo"/>
            </a:endParaRPr>
          </a:p>
          <a:p>
            <a:pPr indent="0" lvl="0" marL="0" marR="0" rtl="0" algn="ctr">
              <a:spcBef>
                <a:spcPts val="0"/>
              </a:spcBef>
              <a:spcAft>
                <a:spcPts val="0"/>
              </a:spcAft>
              <a:buNone/>
            </a:pPr>
            <a:r>
              <a:rPr i="1" lang="pt-BR" sz="3000">
                <a:solidFill>
                  <a:schemeClr val="dk1"/>
                </a:solidFill>
                <a:latin typeface="Calibri"/>
                <a:ea typeface="Calibri"/>
                <a:cs typeface="Calibri"/>
                <a:sym typeface="Calibri"/>
              </a:rPr>
              <a:t>“[...] utilização de recursos, técnicas, processos e produtos (veículos ou canais) para a veiculação de informações científicas, tecnológicas ou associadas a inovações ao público leigo”</a:t>
            </a:r>
            <a:endParaRPr i="1" sz="3000" strike="noStrike">
              <a:solidFill>
                <a:srgbClr val="222222"/>
              </a:solidFill>
              <a:latin typeface="Arimo"/>
              <a:ea typeface="Arimo"/>
              <a:cs typeface="Arimo"/>
              <a:sym typeface="Arimo"/>
            </a:endParaRPr>
          </a:p>
        </p:txBody>
      </p:sp>
      <p:sp>
        <p:nvSpPr>
          <p:cNvPr id="120" name="Google Shape;120;p24"/>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CONCEITOS</a:t>
            </a:r>
            <a:endParaRPr b="0" sz="3000" strike="noStrike">
              <a:latin typeface="Arial"/>
              <a:ea typeface="Arial"/>
              <a:cs typeface="Arial"/>
              <a:sym typeface="Arial"/>
            </a:endParaRPr>
          </a:p>
        </p:txBody>
      </p:sp>
      <p:sp>
        <p:nvSpPr>
          <p:cNvPr id="121" name="Google Shape;121;p24"/>
          <p:cNvSpPr/>
          <p:nvPr/>
        </p:nvSpPr>
        <p:spPr>
          <a:xfrm>
            <a:off x="1716480" y="5628960"/>
            <a:ext cx="10367400" cy="10794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2000">
                <a:solidFill>
                  <a:srgbClr val="808080"/>
                </a:solidFill>
              </a:rPr>
              <a:t>Bueno, Wilson da Costa. 2009. Jornalismo científico: revisitando o conceito.Jornalismo científico e desenvolvimento sustentável. são paulo: All print, 157–78.</a:t>
            </a:r>
            <a:endParaRPr b="0" i="0" sz="2000" u="none" cap="none"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25" name="Shape 125"/>
        <p:cNvGrpSpPr/>
        <p:nvPr/>
      </p:nvGrpSpPr>
      <p:grpSpPr>
        <a:xfrm>
          <a:off x="0" y="0"/>
          <a:ext cx="0" cy="0"/>
          <a:chOff x="0" y="0"/>
          <a:chExt cx="0" cy="0"/>
        </a:xfrm>
      </p:grpSpPr>
      <p:sp>
        <p:nvSpPr>
          <p:cNvPr id="126" name="Google Shape;126;p25"/>
          <p:cNvSpPr/>
          <p:nvPr/>
        </p:nvSpPr>
        <p:spPr>
          <a:xfrm>
            <a:off x="838080" y="187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pt-BR" sz="3000">
                <a:latin typeface="Calibri"/>
                <a:ea typeface="Calibri"/>
                <a:cs typeface="Calibri"/>
                <a:sym typeface="Calibri"/>
              </a:rPr>
              <a:t>Blogs de divulgação científica</a:t>
            </a:r>
            <a:endParaRPr sz="3000" strike="noStrike">
              <a:solidFill>
                <a:srgbClr val="222222"/>
              </a:solidFill>
              <a:latin typeface="Arimo"/>
              <a:ea typeface="Arimo"/>
              <a:cs typeface="Arimo"/>
              <a:sym typeface="Arimo"/>
            </a:endParaRPr>
          </a:p>
          <a:p>
            <a:pPr indent="0" lvl="0" marL="0" marR="0" rtl="0" algn="l">
              <a:spcBef>
                <a:spcPts val="0"/>
              </a:spcBef>
              <a:spcAft>
                <a:spcPts val="0"/>
              </a:spcAft>
              <a:buNone/>
            </a:pPr>
            <a:r>
              <a:t/>
            </a:r>
            <a:endParaRPr sz="3000" strike="noStrike">
              <a:solidFill>
                <a:srgbClr val="222222"/>
              </a:solidFill>
              <a:latin typeface="Arimo"/>
              <a:ea typeface="Arimo"/>
              <a:cs typeface="Arimo"/>
              <a:sym typeface="Arimo"/>
            </a:endParaRPr>
          </a:p>
          <a:p>
            <a:pPr indent="0" lvl="0" marL="0" marR="0" rtl="0" algn="ctr">
              <a:spcBef>
                <a:spcPts val="0"/>
              </a:spcBef>
              <a:spcAft>
                <a:spcPts val="0"/>
              </a:spcAft>
              <a:buNone/>
            </a:pPr>
            <a:r>
              <a:rPr i="1" lang="pt-BR" sz="3000">
                <a:solidFill>
                  <a:schemeClr val="dk1"/>
                </a:solidFill>
                <a:latin typeface="Calibri"/>
                <a:ea typeface="Calibri"/>
                <a:cs typeface="Calibri"/>
                <a:sym typeface="Calibri"/>
              </a:rPr>
              <a:t>“</a:t>
            </a:r>
            <a:r>
              <a:rPr i="1" lang="pt-BR" sz="3000">
                <a:solidFill>
                  <a:schemeClr val="dk1"/>
                </a:solidFill>
                <a:latin typeface="Calibri"/>
                <a:ea typeface="Calibri"/>
                <a:cs typeface="Calibri"/>
                <a:sym typeface="Calibri"/>
              </a:rPr>
              <a:t>Blogs são websites feitos para expor opiniões, pensamentos ou experiências do autor ou autora na internet. Em especial, blogs de divulgação científica costumam focar seu conteúdo em temas científicos e terem por trás um(a) cientista ou um(a) entusiasta da ciência</a:t>
            </a:r>
            <a:r>
              <a:rPr i="1" lang="pt-BR" sz="3000">
                <a:solidFill>
                  <a:schemeClr val="dk1"/>
                </a:solidFill>
                <a:latin typeface="Calibri"/>
                <a:ea typeface="Calibri"/>
                <a:cs typeface="Calibri"/>
                <a:sym typeface="Calibri"/>
              </a:rPr>
              <a:t>”</a:t>
            </a:r>
            <a:endParaRPr i="1" sz="3000" strike="noStrike">
              <a:solidFill>
                <a:srgbClr val="222222"/>
              </a:solidFill>
              <a:latin typeface="Arimo"/>
              <a:ea typeface="Arimo"/>
              <a:cs typeface="Arimo"/>
              <a:sym typeface="Arimo"/>
            </a:endParaRPr>
          </a:p>
        </p:txBody>
      </p:sp>
      <p:sp>
        <p:nvSpPr>
          <p:cNvPr id="127" name="Google Shape;127;p25"/>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CONCEITOS</a:t>
            </a:r>
            <a:endParaRPr b="0" sz="3000" strike="noStrike">
              <a:latin typeface="Arial"/>
              <a:ea typeface="Arial"/>
              <a:cs typeface="Arial"/>
              <a:sym typeface="Arial"/>
            </a:endParaRPr>
          </a:p>
        </p:txBody>
      </p:sp>
      <p:sp>
        <p:nvSpPr>
          <p:cNvPr id="128" name="Google Shape;128;p25"/>
          <p:cNvSpPr/>
          <p:nvPr/>
        </p:nvSpPr>
        <p:spPr>
          <a:xfrm>
            <a:off x="1716475" y="5354197"/>
            <a:ext cx="10367400" cy="13542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2000">
                <a:solidFill>
                  <a:srgbClr val="808080"/>
                </a:solidFill>
              </a:rPr>
              <a:t>Flores, Natália Martins. 2016. Entre o protagonismo e a divulgação científica: as estratégias discursivas de constituição do ethos discursivo do cientista blogueiro em blogs de ciência brasileiros.Tese (tese em ciências da comunicação) - ufpe.</a:t>
            </a:r>
            <a:endParaRPr b="0" i="0" sz="2000" u="none" cap="none" strike="noStrik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32" name="Shape 132"/>
        <p:cNvGrpSpPr/>
        <p:nvPr/>
      </p:nvGrpSpPr>
      <p:grpSpPr>
        <a:xfrm>
          <a:off x="0" y="0"/>
          <a:ext cx="0" cy="0"/>
          <a:chOff x="0" y="0"/>
          <a:chExt cx="0" cy="0"/>
        </a:xfrm>
      </p:grpSpPr>
      <p:sp>
        <p:nvSpPr>
          <p:cNvPr id="133" name="Google Shape;133;p26"/>
          <p:cNvSpPr/>
          <p:nvPr/>
        </p:nvSpPr>
        <p:spPr>
          <a:xfrm>
            <a:off x="838080" y="187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pt-BR" sz="3000">
                <a:latin typeface="Calibri"/>
                <a:ea typeface="Calibri"/>
                <a:cs typeface="Calibri"/>
                <a:sym typeface="Calibri"/>
              </a:rPr>
              <a:t>SEO</a:t>
            </a:r>
            <a:endParaRPr sz="3000" strike="noStrike">
              <a:solidFill>
                <a:srgbClr val="222222"/>
              </a:solidFill>
              <a:latin typeface="Arimo"/>
              <a:ea typeface="Arimo"/>
              <a:cs typeface="Arimo"/>
              <a:sym typeface="Arimo"/>
            </a:endParaRPr>
          </a:p>
          <a:p>
            <a:pPr indent="0" lvl="0" marL="0" marR="0" rtl="0" algn="l">
              <a:spcBef>
                <a:spcPts val="0"/>
              </a:spcBef>
              <a:spcAft>
                <a:spcPts val="0"/>
              </a:spcAft>
              <a:buNone/>
            </a:pPr>
            <a:r>
              <a:t/>
            </a:r>
            <a:endParaRPr sz="3000" strike="noStrike">
              <a:solidFill>
                <a:srgbClr val="222222"/>
              </a:solidFill>
              <a:latin typeface="Arimo"/>
              <a:ea typeface="Arimo"/>
              <a:cs typeface="Arimo"/>
              <a:sym typeface="Arimo"/>
            </a:endParaRPr>
          </a:p>
          <a:p>
            <a:pPr indent="0" lvl="0" marL="0" marR="0" rtl="0" algn="ctr">
              <a:spcBef>
                <a:spcPts val="0"/>
              </a:spcBef>
              <a:spcAft>
                <a:spcPts val="0"/>
              </a:spcAft>
              <a:buNone/>
            </a:pPr>
            <a:r>
              <a:rPr i="1" lang="pt-BR" sz="3000">
                <a:solidFill>
                  <a:schemeClr val="dk1"/>
                </a:solidFill>
                <a:latin typeface="Calibri"/>
                <a:ea typeface="Calibri"/>
                <a:cs typeface="Calibri"/>
                <a:sym typeface="Calibri"/>
              </a:rPr>
              <a:t>“</a:t>
            </a:r>
            <a:r>
              <a:rPr i="1" lang="pt-BR" sz="3000">
                <a:solidFill>
                  <a:schemeClr val="dk1"/>
                </a:solidFill>
                <a:latin typeface="Calibri"/>
                <a:ea typeface="Calibri"/>
                <a:cs typeface="Calibri"/>
                <a:sym typeface="Calibri"/>
              </a:rPr>
              <a:t>O termo Search Engine Optimization(SEO) descreve um conjunto de estratégias que visa tornar seu site melhor classificado por buscadores, fazendo com que ele apareça entre os primeiros resultados das buscas</a:t>
            </a:r>
            <a:r>
              <a:rPr i="1" lang="pt-BR" sz="3000">
                <a:solidFill>
                  <a:schemeClr val="dk1"/>
                </a:solidFill>
                <a:latin typeface="Calibri"/>
                <a:ea typeface="Calibri"/>
                <a:cs typeface="Calibri"/>
                <a:sym typeface="Calibri"/>
              </a:rPr>
              <a:t>”</a:t>
            </a:r>
            <a:endParaRPr i="1" sz="3000" strike="noStrike">
              <a:solidFill>
                <a:srgbClr val="222222"/>
              </a:solidFill>
              <a:latin typeface="Arimo"/>
              <a:ea typeface="Arimo"/>
              <a:cs typeface="Arimo"/>
              <a:sym typeface="Arimo"/>
            </a:endParaRPr>
          </a:p>
        </p:txBody>
      </p:sp>
      <p:sp>
        <p:nvSpPr>
          <p:cNvPr id="134" name="Google Shape;134;p26"/>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CONCEITOS</a:t>
            </a:r>
            <a:endParaRPr b="0" sz="3000" strike="noStrike">
              <a:latin typeface="Arial"/>
              <a:ea typeface="Arial"/>
              <a:cs typeface="Arial"/>
              <a:sym typeface="Arial"/>
            </a:endParaRPr>
          </a:p>
        </p:txBody>
      </p:sp>
      <p:sp>
        <p:nvSpPr>
          <p:cNvPr id="135" name="Google Shape;135;p26"/>
          <p:cNvSpPr/>
          <p:nvPr/>
        </p:nvSpPr>
        <p:spPr>
          <a:xfrm>
            <a:off x="1716475" y="5354197"/>
            <a:ext cx="10367400" cy="13542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2000">
                <a:solidFill>
                  <a:srgbClr val="808080"/>
                </a:solidFill>
              </a:rPr>
              <a:t>Yalçın, Nursel, &amp; Köse, Utku. 2010. What is search engine optimization Seo?Procedia-social and behavioral sciences,9, 487–493.</a:t>
            </a:r>
            <a:endParaRPr b="0" i="0" sz="2000" u="none" cap="none" strike="noStrik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39" name="Shape 139"/>
        <p:cNvGrpSpPr/>
        <p:nvPr/>
      </p:nvGrpSpPr>
      <p:grpSpPr>
        <a:xfrm>
          <a:off x="0" y="0"/>
          <a:ext cx="0" cy="0"/>
          <a:chOff x="0" y="0"/>
          <a:chExt cx="0" cy="0"/>
        </a:xfrm>
      </p:grpSpPr>
      <p:sp>
        <p:nvSpPr>
          <p:cNvPr id="140" name="Google Shape;140;p27"/>
          <p:cNvSpPr/>
          <p:nvPr/>
        </p:nvSpPr>
        <p:spPr>
          <a:xfrm>
            <a:off x="838080" y="187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lang="pt-BR" sz="3000">
                <a:latin typeface="Calibri"/>
                <a:ea typeface="Calibri"/>
                <a:cs typeface="Calibri"/>
                <a:sym typeface="Calibri"/>
              </a:rPr>
              <a:t>Buza, Krisztian. 2014. Feedback prediction for blogs. Pages 145–152 of: Data analysis, machine learning and knowledge discovery. Springer.</a:t>
            </a:r>
            <a:endParaRPr sz="3000">
              <a:latin typeface="Calibri"/>
              <a:ea typeface="Calibri"/>
              <a:cs typeface="Calibri"/>
              <a:sym typeface="Calibri"/>
            </a:endParaRPr>
          </a:p>
          <a:p>
            <a:pPr indent="0" lvl="0" marL="0" marR="0" rtl="0" algn="ctr">
              <a:spcBef>
                <a:spcPts val="0"/>
              </a:spcBef>
              <a:spcAft>
                <a:spcPts val="0"/>
              </a:spcAft>
              <a:buNone/>
            </a:pPr>
            <a:r>
              <a:t/>
            </a:r>
            <a:endParaRPr sz="3000">
              <a:latin typeface="Calibri"/>
              <a:ea typeface="Calibri"/>
              <a:cs typeface="Calibri"/>
              <a:sym typeface="Calibri"/>
            </a:endParaRPr>
          </a:p>
          <a:p>
            <a:pPr indent="0" lvl="0" marL="0" marR="0" rtl="0" algn="ctr">
              <a:spcBef>
                <a:spcPts val="0"/>
              </a:spcBef>
              <a:spcAft>
                <a:spcPts val="0"/>
              </a:spcAft>
              <a:buNone/>
            </a:pPr>
            <a:r>
              <a:rPr lang="pt-BR" sz="3000">
                <a:latin typeface="Calibri"/>
                <a:ea typeface="Calibri"/>
                <a:cs typeface="Calibri"/>
                <a:sym typeface="Calibri"/>
              </a:rPr>
              <a:t>Das, Shovra, Hasan, Md Hasibul, Rahim, Md Shamsur, &amp; Rahman, Mohammod Hafizur. 2016. A learning dataset aimed at predicting the feedbacks for bengali blogs. The aiubjournal of science and engineering (ajse),15(1).</a:t>
            </a:r>
            <a:endParaRPr sz="3000">
              <a:latin typeface="Calibri"/>
              <a:ea typeface="Calibri"/>
              <a:cs typeface="Calibri"/>
              <a:sym typeface="Calibri"/>
            </a:endParaRPr>
          </a:p>
        </p:txBody>
      </p:sp>
      <p:sp>
        <p:nvSpPr>
          <p:cNvPr id="141" name="Google Shape;141;p27"/>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TRABALHOS CORRELATOS</a:t>
            </a:r>
            <a:endParaRPr b="0" sz="30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45" name="Shape 145"/>
        <p:cNvGrpSpPr/>
        <p:nvPr/>
      </p:nvGrpSpPr>
      <p:grpSpPr>
        <a:xfrm>
          <a:off x="0" y="0"/>
          <a:ext cx="0" cy="0"/>
          <a:chOff x="0" y="0"/>
          <a:chExt cx="0" cy="0"/>
        </a:xfrm>
      </p:grpSpPr>
      <p:sp>
        <p:nvSpPr>
          <p:cNvPr id="146" name="Google Shape;146;p28"/>
          <p:cNvSpPr/>
          <p:nvPr/>
        </p:nvSpPr>
        <p:spPr>
          <a:xfrm>
            <a:off x="838080" y="151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just">
              <a:spcBef>
                <a:spcPts val="0"/>
              </a:spcBef>
              <a:spcAft>
                <a:spcPts val="0"/>
              </a:spcAft>
              <a:buNone/>
            </a:pPr>
            <a:r>
              <a:rPr lang="pt-BR" sz="3000">
                <a:solidFill>
                  <a:schemeClr val="dk1"/>
                </a:solidFill>
                <a:latin typeface="Calibri"/>
                <a:ea typeface="Calibri"/>
                <a:cs typeface="Calibri"/>
                <a:sym typeface="Calibri"/>
              </a:rPr>
              <a:t>Mensurar a atratividade de textos de divulgação científica por meio da aplicação de técnicas de aprendizado de máquina utilizando como base de dados os textos disponíveis em blogs de Ciência.  Pretendo considerar como estudo de caso o blog Guia dos Entusiastas da Ciência.</a:t>
            </a:r>
            <a:endParaRPr b="0" i="0" sz="3000" u="none" cap="none" strike="noStrike">
              <a:latin typeface="Arimo"/>
              <a:ea typeface="Arimo"/>
              <a:cs typeface="Arimo"/>
              <a:sym typeface="Arimo"/>
            </a:endParaRPr>
          </a:p>
        </p:txBody>
      </p:sp>
      <p:sp>
        <p:nvSpPr>
          <p:cNvPr id="147" name="Google Shape;147;p28"/>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pt-BR" sz="3000" u="none" cap="none" strike="noStrike">
                <a:solidFill>
                  <a:srgbClr val="000000"/>
                </a:solidFill>
                <a:latin typeface="Calibri"/>
                <a:ea typeface="Calibri"/>
                <a:cs typeface="Calibri"/>
                <a:sym typeface="Calibri"/>
              </a:rPr>
              <a:t>OBJETIVOS </a:t>
            </a:r>
            <a:r>
              <a:rPr b="1" lang="pt-BR" sz="3000">
                <a:latin typeface="Calibri"/>
                <a:ea typeface="Calibri"/>
                <a:cs typeface="Calibri"/>
                <a:sym typeface="Calibri"/>
              </a:rPr>
              <a:t>G</a:t>
            </a:r>
            <a:r>
              <a:rPr b="1" i="0" lang="pt-BR" sz="3000" u="none" cap="none" strike="noStrike">
                <a:solidFill>
                  <a:srgbClr val="000000"/>
                </a:solidFill>
                <a:latin typeface="Calibri"/>
                <a:ea typeface="Calibri"/>
                <a:cs typeface="Calibri"/>
                <a:sym typeface="Calibri"/>
              </a:rPr>
              <a:t>ERAIS</a:t>
            </a:r>
            <a:endParaRPr b="0" i="0" sz="3000" u="none" cap="none"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51" name="Shape 151"/>
        <p:cNvGrpSpPr/>
        <p:nvPr/>
      </p:nvGrpSpPr>
      <p:grpSpPr>
        <a:xfrm>
          <a:off x="0" y="0"/>
          <a:ext cx="0" cy="0"/>
          <a:chOff x="0" y="0"/>
          <a:chExt cx="0" cy="0"/>
        </a:xfrm>
      </p:grpSpPr>
      <p:sp>
        <p:nvSpPr>
          <p:cNvPr id="152" name="Google Shape;152;p29"/>
          <p:cNvSpPr/>
          <p:nvPr/>
        </p:nvSpPr>
        <p:spPr>
          <a:xfrm>
            <a:off x="838080" y="1512000"/>
            <a:ext cx="10514400" cy="3671400"/>
          </a:xfrm>
          <a:prstGeom prst="rect">
            <a:avLst/>
          </a:prstGeom>
          <a:noFill/>
          <a:ln>
            <a:noFill/>
          </a:ln>
        </p:spPr>
        <p:txBody>
          <a:bodyPr anchorCtr="0" anchor="ctr" bIns="45000" lIns="90000" spcFirstLastPara="1" rIns="90000" wrap="square" tIns="45000">
            <a:noAutofit/>
          </a:bodyPr>
          <a:lstStyle/>
          <a:p>
            <a:pPr indent="0" lvl="0" marL="0" marR="0" rtl="0" algn="just">
              <a:spcBef>
                <a:spcPts val="0"/>
              </a:spcBef>
              <a:spcAft>
                <a:spcPts val="0"/>
              </a:spcAft>
              <a:buNone/>
            </a:pPr>
            <a:r>
              <a:rPr b="1" lang="pt-BR" sz="3000">
                <a:solidFill>
                  <a:schemeClr val="dk1"/>
                </a:solidFill>
                <a:latin typeface="Calibri"/>
                <a:ea typeface="Calibri"/>
                <a:cs typeface="Calibri"/>
                <a:sym typeface="Calibri"/>
              </a:rPr>
              <a:t>→</a:t>
            </a:r>
            <a:r>
              <a:rPr i="0" lang="pt-BR" sz="3000" u="none" cap="none" strike="noStrike">
                <a:solidFill>
                  <a:srgbClr val="000000"/>
                </a:solidFill>
                <a:latin typeface="Calibri"/>
                <a:ea typeface="Calibri"/>
                <a:cs typeface="Calibri"/>
                <a:sym typeface="Calibri"/>
              </a:rPr>
              <a:t> </a:t>
            </a:r>
            <a:r>
              <a:rPr lang="pt-BR" sz="3000">
                <a:latin typeface="Calibri"/>
                <a:ea typeface="Calibri"/>
                <a:cs typeface="Calibri"/>
                <a:sym typeface="Calibri"/>
              </a:rPr>
              <a:t>Criação de uma base de dados de atributos de textos de divulgação científica;</a:t>
            </a:r>
            <a:endParaRPr sz="3000">
              <a:latin typeface="Calibri"/>
              <a:ea typeface="Calibri"/>
              <a:cs typeface="Calibri"/>
              <a:sym typeface="Calibri"/>
            </a:endParaRPr>
          </a:p>
          <a:p>
            <a:pPr indent="0" lvl="0" marL="0" marR="0" rtl="0" algn="just">
              <a:spcBef>
                <a:spcPts val="0"/>
              </a:spcBef>
              <a:spcAft>
                <a:spcPts val="0"/>
              </a:spcAft>
              <a:buNone/>
            </a:pPr>
            <a:r>
              <a:t/>
            </a:r>
            <a:endParaRPr sz="3000">
              <a:latin typeface="Calibri"/>
              <a:ea typeface="Calibri"/>
              <a:cs typeface="Calibri"/>
              <a:sym typeface="Calibri"/>
            </a:endParaRPr>
          </a:p>
          <a:p>
            <a:pPr indent="0" lvl="0" marL="0" rtl="0" algn="just">
              <a:spcBef>
                <a:spcPts val="0"/>
              </a:spcBef>
              <a:spcAft>
                <a:spcPts val="0"/>
              </a:spcAft>
              <a:buClr>
                <a:schemeClr val="dk1"/>
              </a:buClr>
              <a:buFont typeface="Arial"/>
              <a:buNone/>
            </a:pPr>
            <a:r>
              <a:rPr b="1" lang="pt-BR" sz="3000">
                <a:solidFill>
                  <a:schemeClr val="dk1"/>
                </a:solidFill>
                <a:latin typeface="Calibri"/>
                <a:ea typeface="Calibri"/>
                <a:cs typeface="Calibri"/>
                <a:sym typeface="Calibri"/>
              </a:rPr>
              <a:t>→</a:t>
            </a:r>
            <a:r>
              <a:rPr lang="pt-BR" sz="3000">
                <a:solidFill>
                  <a:schemeClr val="dk1"/>
                </a:solidFill>
                <a:latin typeface="Calibri"/>
                <a:ea typeface="Calibri"/>
                <a:cs typeface="Calibri"/>
                <a:sym typeface="Calibri"/>
              </a:rPr>
              <a:t> Criação de um modelo com alto desempenho na predição do número de visualizações que um texto de divulgação científica terá depois de publicado; e</a:t>
            </a:r>
            <a:endParaRPr sz="30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3000">
              <a:latin typeface="Calibri"/>
              <a:ea typeface="Calibri"/>
              <a:cs typeface="Calibri"/>
              <a:sym typeface="Calibri"/>
            </a:endParaRPr>
          </a:p>
          <a:p>
            <a:pPr indent="0" lvl="0" marL="0" rtl="0" algn="just">
              <a:spcBef>
                <a:spcPts val="0"/>
              </a:spcBef>
              <a:spcAft>
                <a:spcPts val="0"/>
              </a:spcAft>
              <a:buNone/>
            </a:pPr>
            <a:r>
              <a:rPr b="1" lang="pt-BR" sz="3000">
                <a:solidFill>
                  <a:schemeClr val="dk1"/>
                </a:solidFill>
                <a:latin typeface="Calibri"/>
                <a:ea typeface="Calibri"/>
                <a:cs typeface="Calibri"/>
                <a:sym typeface="Calibri"/>
              </a:rPr>
              <a:t>→</a:t>
            </a:r>
            <a:r>
              <a:rPr lang="pt-BR" sz="3000">
                <a:solidFill>
                  <a:schemeClr val="dk1"/>
                </a:solidFill>
                <a:latin typeface="Calibri"/>
                <a:ea typeface="Calibri"/>
                <a:cs typeface="Calibri"/>
                <a:sym typeface="Calibri"/>
              </a:rPr>
              <a:t> Criação de um corpus de textos de divulgação científica.</a:t>
            </a:r>
            <a:endParaRPr sz="3000">
              <a:latin typeface="Calibri"/>
              <a:ea typeface="Calibri"/>
              <a:cs typeface="Calibri"/>
              <a:sym typeface="Calibri"/>
            </a:endParaRPr>
          </a:p>
        </p:txBody>
      </p:sp>
      <p:sp>
        <p:nvSpPr>
          <p:cNvPr id="153" name="Google Shape;153;p29"/>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i="0" lang="pt-BR" sz="3000" u="none" cap="none" strike="noStrike">
                <a:solidFill>
                  <a:srgbClr val="000000"/>
                </a:solidFill>
                <a:latin typeface="Calibri"/>
                <a:ea typeface="Calibri"/>
                <a:cs typeface="Calibri"/>
                <a:sym typeface="Calibri"/>
              </a:rPr>
              <a:t>OBJETIVOS ESPEC</a:t>
            </a:r>
            <a:r>
              <a:rPr b="1" lang="pt-BR" sz="3000">
                <a:latin typeface="Calibri"/>
                <a:ea typeface="Calibri"/>
                <a:cs typeface="Calibri"/>
                <a:sym typeface="Calibri"/>
              </a:rPr>
              <a:t>Í</a:t>
            </a:r>
            <a:r>
              <a:rPr b="1" i="0" lang="pt-BR" sz="3000" u="none" cap="none" strike="noStrike">
                <a:solidFill>
                  <a:srgbClr val="000000"/>
                </a:solidFill>
                <a:latin typeface="Calibri"/>
                <a:ea typeface="Calibri"/>
                <a:cs typeface="Calibri"/>
                <a:sym typeface="Calibri"/>
              </a:rPr>
              <a:t>FICOS</a:t>
            </a:r>
            <a:endParaRPr b="0" i="0" sz="3000" u="none" cap="none"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57" name="Shape 157"/>
        <p:cNvGrpSpPr/>
        <p:nvPr/>
      </p:nvGrpSpPr>
      <p:grpSpPr>
        <a:xfrm>
          <a:off x="0" y="0"/>
          <a:ext cx="0" cy="0"/>
          <a:chOff x="0" y="0"/>
          <a:chExt cx="0" cy="0"/>
        </a:xfrm>
      </p:grpSpPr>
      <p:sp>
        <p:nvSpPr>
          <p:cNvPr id="158" name="Google Shape;158;p30"/>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MÉTODO</a:t>
            </a:r>
            <a:endParaRPr b="0" i="0" sz="3000" u="none" cap="none" strike="noStrike">
              <a:latin typeface="Arial"/>
              <a:ea typeface="Arial"/>
              <a:cs typeface="Arial"/>
              <a:sym typeface="Arial"/>
            </a:endParaRPr>
          </a:p>
        </p:txBody>
      </p:sp>
      <p:pic>
        <p:nvPicPr>
          <p:cNvPr id="159" name="Google Shape;159;p30"/>
          <p:cNvPicPr preferRelativeResize="0"/>
          <p:nvPr/>
        </p:nvPicPr>
        <p:blipFill>
          <a:blip r:embed="rId4">
            <a:alphaModFix/>
          </a:blip>
          <a:stretch>
            <a:fillRect/>
          </a:stretch>
        </p:blipFill>
        <p:spPr>
          <a:xfrm>
            <a:off x="1709738" y="1947863"/>
            <a:ext cx="8772525" cy="2962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63" name="Shape 163"/>
        <p:cNvGrpSpPr/>
        <p:nvPr/>
      </p:nvGrpSpPr>
      <p:grpSpPr>
        <a:xfrm>
          <a:off x="0" y="0"/>
          <a:ext cx="0" cy="0"/>
          <a:chOff x="0" y="0"/>
          <a:chExt cx="0" cy="0"/>
        </a:xfrm>
      </p:grpSpPr>
      <p:sp>
        <p:nvSpPr>
          <p:cNvPr id="164" name="Google Shape;164;p31"/>
          <p:cNvSpPr/>
          <p:nvPr/>
        </p:nvSpPr>
        <p:spPr>
          <a:xfrm>
            <a:off x="838440" y="756000"/>
            <a:ext cx="10514400" cy="61140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1" lang="pt-BR" sz="3000">
                <a:latin typeface="Calibri"/>
                <a:ea typeface="Calibri"/>
                <a:cs typeface="Calibri"/>
                <a:sym typeface="Calibri"/>
              </a:rPr>
              <a:t>CRONOGRAMA</a:t>
            </a:r>
            <a:endParaRPr b="0" i="0" sz="3000" u="none" cap="none" strike="noStrike">
              <a:latin typeface="Arial"/>
              <a:ea typeface="Arial"/>
              <a:cs typeface="Arial"/>
              <a:sym typeface="Arial"/>
            </a:endParaRPr>
          </a:p>
        </p:txBody>
      </p:sp>
      <p:pic>
        <p:nvPicPr>
          <p:cNvPr id="165" name="Google Shape;165;p31"/>
          <p:cNvPicPr preferRelativeResize="0"/>
          <p:nvPr/>
        </p:nvPicPr>
        <p:blipFill>
          <a:blip r:embed="rId4">
            <a:alphaModFix/>
          </a:blip>
          <a:stretch>
            <a:fillRect/>
          </a:stretch>
        </p:blipFill>
        <p:spPr>
          <a:xfrm>
            <a:off x="1524000" y="1785938"/>
            <a:ext cx="9144000" cy="3286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65" name="Shape 65"/>
        <p:cNvGrpSpPr/>
        <p:nvPr/>
      </p:nvGrpSpPr>
      <p:grpSpPr>
        <a:xfrm>
          <a:off x="0" y="0"/>
          <a:ext cx="0" cy="0"/>
          <a:chOff x="0" y="0"/>
          <a:chExt cx="0" cy="0"/>
        </a:xfrm>
      </p:grpSpPr>
      <p:sp>
        <p:nvSpPr>
          <p:cNvPr id="66" name="Google Shape;66;p15"/>
          <p:cNvSpPr/>
          <p:nvPr/>
        </p:nvSpPr>
        <p:spPr>
          <a:xfrm>
            <a:off x="1656000" y="720000"/>
            <a:ext cx="8976600" cy="4391280"/>
          </a:xfrm>
          <a:prstGeom prst="rect">
            <a:avLst/>
          </a:prstGeom>
          <a:noFill/>
          <a:ln>
            <a:noFill/>
          </a:ln>
        </p:spPr>
        <p:txBody>
          <a:bodyPr anchorCtr="0" anchor="ctr" bIns="45000" lIns="90000" spcFirstLastPara="1" rIns="90000" wrap="square" tIns="45000">
            <a:noAutofit/>
          </a:bodyPr>
          <a:lstStyle/>
          <a:p>
            <a:pPr indent="0" lvl="0" marL="0" marR="0" rtl="0" algn="ctr">
              <a:lnSpc>
                <a:spcPct val="100000"/>
              </a:lnSpc>
              <a:spcBef>
                <a:spcPts val="0"/>
              </a:spcBef>
              <a:spcAft>
                <a:spcPts val="0"/>
              </a:spcAft>
              <a:buNone/>
            </a:pPr>
            <a:r>
              <a:rPr b="0" i="1" lang="pt-BR" sz="3000" u="none" cap="none" strike="noStrike">
                <a:solidFill>
                  <a:srgbClr val="000000"/>
                </a:solidFill>
                <a:latin typeface="Arial"/>
                <a:ea typeface="Arial"/>
                <a:cs typeface="Arial"/>
                <a:sym typeface="Arial"/>
              </a:rPr>
              <a:t>“Vivemos numa sociedade intensamente dependente da ciência e da tecnologia, em que quase ninguém sabe algo sobre ciência e tecnologia.”</a:t>
            </a:r>
            <a:br>
              <a:rPr b="0" i="0" lang="pt-BR" sz="1800" u="none" cap="none" strike="noStrike">
                <a:latin typeface="Arial"/>
                <a:ea typeface="Arial"/>
                <a:cs typeface="Arial"/>
                <a:sym typeface="Arial"/>
              </a:rPr>
            </a:br>
            <a:br>
              <a:rPr b="0" i="0" lang="pt-BR" sz="1800" u="none" cap="none" strike="noStrike">
                <a:latin typeface="Arial"/>
                <a:ea typeface="Arial"/>
                <a:cs typeface="Arial"/>
                <a:sym typeface="Arial"/>
              </a:rPr>
            </a:br>
            <a:r>
              <a:rPr b="0" i="0" lang="pt-BR" sz="3000" u="none" cap="none" strike="noStrike">
                <a:solidFill>
                  <a:srgbClr val="000000"/>
                </a:solidFill>
                <a:latin typeface="Arial"/>
                <a:ea typeface="Arial"/>
                <a:cs typeface="Arial"/>
                <a:sym typeface="Arial"/>
              </a:rPr>
              <a:t>(Carl Sagan)</a:t>
            </a:r>
            <a:endParaRPr b="0" i="0" sz="3000" u="none" cap="none" strike="noStrike">
              <a:latin typeface="Arial"/>
              <a:ea typeface="Arial"/>
              <a:cs typeface="Arial"/>
              <a:sym typeface="Arial"/>
            </a:endParaRPr>
          </a:p>
        </p:txBody>
      </p:sp>
      <p:sp>
        <p:nvSpPr>
          <p:cNvPr id="67" name="Google Shape;67;p15"/>
          <p:cNvSpPr/>
          <p:nvPr/>
        </p:nvSpPr>
        <p:spPr>
          <a:xfrm>
            <a:off x="3414395" y="59040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https://www.csicop.org/si/show/why_we_need_to_understand_science</a:t>
            </a:r>
            <a:endParaRPr b="0" i="0" sz="1800" cap="none" strike="noStrike">
              <a:solidFill>
                <a:srgbClr val="9999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71" name="Shape 71"/>
        <p:cNvGrpSpPr/>
        <p:nvPr/>
      </p:nvGrpSpPr>
      <p:grpSpPr>
        <a:xfrm>
          <a:off x="0" y="0"/>
          <a:ext cx="0" cy="0"/>
          <a:chOff x="0" y="0"/>
          <a:chExt cx="0" cy="0"/>
        </a:xfrm>
      </p:grpSpPr>
      <p:sp>
        <p:nvSpPr>
          <p:cNvPr id="72" name="Google Shape;72;p16"/>
          <p:cNvSpPr/>
          <p:nvPr/>
        </p:nvSpPr>
        <p:spPr>
          <a:xfrm>
            <a:off x="3414395" y="5904000"/>
            <a:ext cx="8680800" cy="6015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None/>
            </a:pPr>
            <a:r>
              <a:rPr lang="pt-BR" sz="1800">
                <a:solidFill>
                  <a:srgbClr val="999999"/>
                </a:solidFill>
                <a:uFill>
                  <a:noFill/>
                </a:uFill>
                <a:hlinkClick r:id="rId4"/>
              </a:rPr>
              <a:t>https://www.cgee.org.br/web/percepcao</a:t>
            </a:r>
            <a:endParaRPr sz="1800">
              <a:solidFill>
                <a:srgbClr val="808080"/>
              </a:solidFill>
            </a:endParaRPr>
          </a:p>
        </p:txBody>
      </p:sp>
      <p:pic>
        <p:nvPicPr>
          <p:cNvPr id="73" name="Google Shape;73;p16"/>
          <p:cNvPicPr preferRelativeResize="0"/>
          <p:nvPr/>
        </p:nvPicPr>
        <p:blipFill>
          <a:blip r:embed="rId5">
            <a:alphaModFix/>
          </a:blip>
          <a:stretch>
            <a:fillRect/>
          </a:stretch>
        </p:blipFill>
        <p:spPr>
          <a:xfrm>
            <a:off x="2135450" y="2476500"/>
            <a:ext cx="7581900" cy="1905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77" name="Shape 77"/>
        <p:cNvGrpSpPr/>
        <p:nvPr/>
      </p:nvGrpSpPr>
      <p:grpSpPr>
        <a:xfrm>
          <a:off x="0" y="0"/>
          <a:ext cx="0" cy="0"/>
          <a:chOff x="0" y="0"/>
          <a:chExt cx="0" cy="0"/>
        </a:xfrm>
      </p:grpSpPr>
      <p:sp>
        <p:nvSpPr>
          <p:cNvPr id="78" name="Google Shape;78;p17"/>
          <p:cNvSpPr/>
          <p:nvPr/>
        </p:nvSpPr>
        <p:spPr>
          <a:xfrm>
            <a:off x="3414395" y="5904000"/>
            <a:ext cx="8680800" cy="601500"/>
          </a:xfrm>
          <a:prstGeom prst="rect">
            <a:avLst/>
          </a:prstGeom>
          <a:noFill/>
          <a:ln>
            <a:noFill/>
          </a:ln>
        </p:spPr>
        <p:txBody>
          <a:bodyPr anchorCtr="0" anchor="t" bIns="45000" lIns="90000" spcFirstLastPara="1" rIns="90000" wrap="square" tIns="45000">
            <a:noAutofit/>
          </a:bodyPr>
          <a:lstStyle/>
          <a:p>
            <a:pPr indent="0" lvl="0" marL="0" rtl="0" algn="r">
              <a:spcBef>
                <a:spcPts val="0"/>
              </a:spcBef>
              <a:spcAft>
                <a:spcPts val="0"/>
              </a:spcAft>
              <a:buNone/>
            </a:pPr>
            <a:r>
              <a:rPr lang="pt-BR" sz="1800">
                <a:solidFill>
                  <a:srgbClr val="999999"/>
                </a:solidFill>
                <a:uFill>
                  <a:noFill/>
                </a:uFill>
                <a:hlinkClick r:id="rId4"/>
              </a:rPr>
              <a:t>https://www.cgee.org.br/web/percepcao</a:t>
            </a:r>
            <a:endParaRPr sz="1800">
              <a:solidFill>
                <a:srgbClr val="808080"/>
              </a:solidFill>
            </a:endParaRPr>
          </a:p>
        </p:txBody>
      </p:sp>
      <p:pic>
        <p:nvPicPr>
          <p:cNvPr id="79" name="Google Shape;79;p17"/>
          <p:cNvPicPr preferRelativeResize="0"/>
          <p:nvPr/>
        </p:nvPicPr>
        <p:blipFill>
          <a:blip r:embed="rId5">
            <a:alphaModFix/>
          </a:blip>
          <a:stretch>
            <a:fillRect/>
          </a:stretch>
        </p:blipFill>
        <p:spPr>
          <a:xfrm>
            <a:off x="3186113" y="2571750"/>
            <a:ext cx="5819775" cy="1714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83" name="Shape 83"/>
        <p:cNvGrpSpPr/>
        <p:nvPr/>
      </p:nvGrpSpPr>
      <p:grpSpPr>
        <a:xfrm>
          <a:off x="0" y="0"/>
          <a:ext cx="0" cy="0"/>
          <a:chOff x="0" y="0"/>
          <a:chExt cx="0" cy="0"/>
        </a:xfrm>
      </p:grpSpPr>
      <p:sp>
        <p:nvSpPr>
          <p:cNvPr id="84" name="Google Shape;84;p18"/>
          <p:cNvSpPr/>
          <p:nvPr/>
        </p:nvSpPr>
        <p:spPr>
          <a:xfrm>
            <a:off x="3414395" y="59040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https://www.cgee.org.br/web/percepcao</a:t>
            </a:r>
            <a:endParaRPr b="0" i="0" sz="1800" cap="none" strike="noStrike">
              <a:solidFill>
                <a:srgbClr val="999999"/>
              </a:solidFill>
              <a:latin typeface="Arial"/>
              <a:ea typeface="Arial"/>
              <a:cs typeface="Arial"/>
              <a:sym typeface="Arial"/>
            </a:endParaRPr>
          </a:p>
        </p:txBody>
      </p:sp>
      <p:pic>
        <p:nvPicPr>
          <p:cNvPr id="85" name="Google Shape;85;p18"/>
          <p:cNvPicPr preferRelativeResize="0"/>
          <p:nvPr/>
        </p:nvPicPr>
        <p:blipFill>
          <a:blip r:embed="rId5">
            <a:alphaModFix/>
          </a:blip>
          <a:stretch>
            <a:fillRect/>
          </a:stretch>
        </p:blipFill>
        <p:spPr>
          <a:xfrm>
            <a:off x="3281363" y="1747838"/>
            <a:ext cx="5629275" cy="3362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89" name="Shape 89"/>
        <p:cNvGrpSpPr/>
        <p:nvPr/>
      </p:nvGrpSpPr>
      <p:grpSpPr>
        <a:xfrm>
          <a:off x="0" y="0"/>
          <a:ext cx="0" cy="0"/>
          <a:chOff x="0" y="0"/>
          <a:chExt cx="0" cy="0"/>
        </a:xfrm>
      </p:grpSpPr>
      <p:sp>
        <p:nvSpPr>
          <p:cNvPr id="90" name="Google Shape;90;p19"/>
          <p:cNvSpPr/>
          <p:nvPr/>
        </p:nvSpPr>
        <p:spPr>
          <a:xfrm>
            <a:off x="3414395" y="56754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http://revistaquestaodeciencia.com.br/questao-de-fato/2019/05/13/vacinas-evolucao-transgenicos-pesquisa-revela-crencas-dos-brasileiros</a:t>
            </a:r>
            <a:endParaRPr b="0" i="0" sz="1800" cap="none" strike="noStrike">
              <a:solidFill>
                <a:srgbClr val="999999"/>
              </a:solidFill>
              <a:latin typeface="Arial"/>
              <a:ea typeface="Arial"/>
              <a:cs typeface="Arial"/>
              <a:sym typeface="Arial"/>
            </a:endParaRPr>
          </a:p>
        </p:txBody>
      </p:sp>
      <p:pic>
        <p:nvPicPr>
          <p:cNvPr id="91" name="Google Shape;91;p19"/>
          <p:cNvPicPr preferRelativeResize="0"/>
          <p:nvPr/>
        </p:nvPicPr>
        <p:blipFill>
          <a:blip r:embed="rId5">
            <a:alphaModFix/>
          </a:blip>
          <a:stretch>
            <a:fillRect/>
          </a:stretch>
        </p:blipFill>
        <p:spPr>
          <a:xfrm>
            <a:off x="2309813" y="1733550"/>
            <a:ext cx="7572375" cy="339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95" name="Shape 95"/>
        <p:cNvGrpSpPr/>
        <p:nvPr/>
      </p:nvGrpSpPr>
      <p:grpSpPr>
        <a:xfrm>
          <a:off x="0" y="0"/>
          <a:ext cx="0" cy="0"/>
          <a:chOff x="0" y="0"/>
          <a:chExt cx="0" cy="0"/>
        </a:xfrm>
      </p:grpSpPr>
      <p:sp>
        <p:nvSpPr>
          <p:cNvPr id="96" name="Google Shape;96;p20"/>
          <p:cNvSpPr/>
          <p:nvPr/>
        </p:nvSpPr>
        <p:spPr>
          <a:xfrm>
            <a:off x="3414395" y="56754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http://www.coc.fiocruz.br/images/PDF/Resumo%20executivo%20survey%20jovens_FINAL.pdf</a:t>
            </a:r>
            <a:endParaRPr b="0" i="0" sz="1800" cap="none" strike="noStrike">
              <a:solidFill>
                <a:srgbClr val="999999"/>
              </a:solidFill>
              <a:latin typeface="Arial"/>
              <a:ea typeface="Arial"/>
              <a:cs typeface="Arial"/>
              <a:sym typeface="Arial"/>
            </a:endParaRPr>
          </a:p>
        </p:txBody>
      </p:sp>
      <p:pic>
        <p:nvPicPr>
          <p:cNvPr id="97" name="Google Shape;97;p20"/>
          <p:cNvPicPr preferRelativeResize="0"/>
          <p:nvPr/>
        </p:nvPicPr>
        <p:blipFill>
          <a:blip r:embed="rId5">
            <a:alphaModFix/>
          </a:blip>
          <a:stretch>
            <a:fillRect/>
          </a:stretch>
        </p:blipFill>
        <p:spPr>
          <a:xfrm>
            <a:off x="3562350" y="2209800"/>
            <a:ext cx="5067300" cy="2438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01" name="Shape 101"/>
        <p:cNvGrpSpPr/>
        <p:nvPr/>
      </p:nvGrpSpPr>
      <p:grpSpPr>
        <a:xfrm>
          <a:off x="0" y="0"/>
          <a:ext cx="0" cy="0"/>
          <a:chOff x="0" y="0"/>
          <a:chExt cx="0" cy="0"/>
        </a:xfrm>
      </p:grpSpPr>
      <p:sp>
        <p:nvSpPr>
          <p:cNvPr id="102" name="Google Shape;102;p21"/>
          <p:cNvSpPr/>
          <p:nvPr/>
        </p:nvSpPr>
        <p:spPr>
          <a:xfrm>
            <a:off x="3414395" y="56754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http://www.coc.fiocruz.br/images/PDF/Resumo%20executivo%20survey%20jovens_FINAL.pdf</a:t>
            </a:r>
            <a:endParaRPr b="0" i="0" sz="1800" cap="none" strike="noStrike">
              <a:solidFill>
                <a:srgbClr val="999999"/>
              </a:solidFill>
              <a:latin typeface="Arial"/>
              <a:ea typeface="Arial"/>
              <a:cs typeface="Arial"/>
              <a:sym typeface="Arial"/>
            </a:endParaRPr>
          </a:p>
        </p:txBody>
      </p:sp>
      <p:pic>
        <p:nvPicPr>
          <p:cNvPr id="103" name="Google Shape;103;p21"/>
          <p:cNvPicPr preferRelativeResize="0"/>
          <p:nvPr/>
        </p:nvPicPr>
        <p:blipFill>
          <a:blip r:embed="rId5">
            <a:alphaModFix/>
          </a:blip>
          <a:stretch>
            <a:fillRect/>
          </a:stretch>
        </p:blipFill>
        <p:spPr>
          <a:xfrm>
            <a:off x="3609975" y="2024063"/>
            <a:ext cx="4972050" cy="2809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3">
            <a:alphaModFix/>
          </a:blip>
          <a:tile algn="tl" flip="none" tx="0" sx="100000" ty="0" sy="100000"/>
        </a:blipFill>
      </p:bgPr>
    </p:bg>
    <p:spTree>
      <p:nvGrpSpPr>
        <p:cNvPr id="107" name="Shape 107"/>
        <p:cNvGrpSpPr/>
        <p:nvPr/>
      </p:nvGrpSpPr>
      <p:grpSpPr>
        <a:xfrm>
          <a:off x="0" y="0"/>
          <a:ext cx="0" cy="0"/>
          <a:chOff x="0" y="0"/>
          <a:chExt cx="0" cy="0"/>
        </a:xfrm>
      </p:grpSpPr>
      <p:sp>
        <p:nvSpPr>
          <p:cNvPr id="108" name="Google Shape;108;p22"/>
          <p:cNvSpPr/>
          <p:nvPr/>
        </p:nvSpPr>
        <p:spPr>
          <a:xfrm>
            <a:off x="3414395" y="5904000"/>
            <a:ext cx="8680800" cy="601500"/>
          </a:xfrm>
          <a:prstGeom prst="rect">
            <a:avLst/>
          </a:prstGeom>
          <a:noFill/>
          <a:ln>
            <a:noFill/>
          </a:ln>
        </p:spPr>
        <p:txBody>
          <a:bodyPr anchorCtr="0" anchor="t" bIns="45000" lIns="90000" spcFirstLastPara="1" rIns="90000" wrap="square" tIns="45000">
            <a:noAutofit/>
          </a:bodyPr>
          <a:lstStyle/>
          <a:p>
            <a:pPr indent="0" lvl="0" marL="0" marR="0" rtl="0" algn="r">
              <a:lnSpc>
                <a:spcPct val="100000"/>
              </a:lnSpc>
              <a:spcBef>
                <a:spcPts val="0"/>
              </a:spcBef>
              <a:spcAft>
                <a:spcPts val="0"/>
              </a:spcAft>
              <a:buNone/>
            </a:pPr>
            <a:r>
              <a:rPr lang="pt-BR" sz="1800">
                <a:solidFill>
                  <a:srgbClr val="999999"/>
                </a:solidFill>
                <a:uFill>
                  <a:noFill/>
                </a:uFill>
                <a:hlinkClick r:id="rId4"/>
              </a:rPr>
              <a:t>https://www.cgee.org.br/web/percepcao</a:t>
            </a:r>
            <a:endParaRPr b="0" i="0" sz="1800" cap="none" strike="noStrike">
              <a:solidFill>
                <a:srgbClr val="999999"/>
              </a:solidFill>
              <a:latin typeface="Arial"/>
              <a:ea typeface="Arial"/>
              <a:cs typeface="Arial"/>
              <a:sym typeface="Arial"/>
            </a:endParaRPr>
          </a:p>
        </p:txBody>
      </p:sp>
      <p:pic>
        <p:nvPicPr>
          <p:cNvPr id="109" name="Google Shape;109;p22"/>
          <p:cNvPicPr preferRelativeResize="0"/>
          <p:nvPr/>
        </p:nvPicPr>
        <p:blipFill>
          <a:blip r:embed="rId5">
            <a:alphaModFix/>
          </a:blip>
          <a:stretch>
            <a:fillRect/>
          </a:stretch>
        </p:blipFill>
        <p:spPr>
          <a:xfrm>
            <a:off x="2281238" y="933450"/>
            <a:ext cx="7629525" cy="4991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